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</p:sldIdLst>
  <p:sldSz cx="7559675" cy="104394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96" d="100"/>
          <a:sy n="196" d="100"/>
        </p:scale>
        <p:origin x="270" y="-8400"/>
      </p:cViewPr>
      <p:guideLst>
        <p:guide orient="horz" pos="3288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08486"/>
            <a:ext cx="6425724" cy="3634458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483102"/>
            <a:ext cx="5669756" cy="2520438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A145-11B4-4254-A379-BBC386A8CCB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ACAE4-058B-443C-A238-314BFB2592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A145-11B4-4254-A379-BBC386A8CCB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ACAE4-058B-443C-A238-314BFB2592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4006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02603"/>
            <a:ext cx="6520220" cy="4342500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6986185"/>
            <a:ext cx="6520220" cy="2283618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A145-11B4-4254-A379-BBC386A8CCB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ACAE4-058B-443C-A238-314BFB2592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8302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779007"/>
            <a:ext cx="3212862" cy="662370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779007"/>
            <a:ext cx="3212862" cy="662370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A145-11B4-4254-A379-BBC386A8CCB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ACAE4-058B-443C-A238-314BFB2592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9287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55804"/>
            <a:ext cx="6520220" cy="201780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559104"/>
            <a:ext cx="3198096" cy="1254177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813281"/>
            <a:ext cx="3198096" cy="56087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559104"/>
            <a:ext cx="3213847" cy="1254177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813281"/>
            <a:ext cx="3213847" cy="56087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A145-11B4-4254-A379-BBC386A8CCB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ACAE4-058B-443C-A238-314BFB2592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0860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A145-11B4-4254-A379-BBC386A8CCB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ACAE4-058B-443C-A238-314BFB2592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7250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A145-11B4-4254-A379-BBC386A8CCB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ACAE4-058B-443C-A238-314BFB2592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6359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95960"/>
            <a:ext cx="2438192" cy="2435860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03083"/>
            <a:ext cx="3827085" cy="7418740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31820"/>
            <a:ext cx="2438192" cy="5802084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A145-11B4-4254-A379-BBC386A8CCB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ACAE4-058B-443C-A238-314BFB2592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5383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95960"/>
            <a:ext cx="2438192" cy="2435860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03083"/>
            <a:ext cx="3827085" cy="7418740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31820"/>
            <a:ext cx="2438192" cy="5802084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A145-11B4-4254-A379-BBC386A8CCB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ACAE4-058B-443C-A238-314BFB2592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0172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A145-11B4-4254-A379-BBC386A8CCB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ACAE4-058B-443C-A238-314BFB2592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745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55801"/>
            <a:ext cx="1630055" cy="884690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55801"/>
            <a:ext cx="4795669" cy="884690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A145-11B4-4254-A379-BBC386A8CCB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ACAE4-058B-443C-A238-314BFB2592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3009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55804"/>
            <a:ext cx="6520220" cy="2017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779007"/>
            <a:ext cx="6520220" cy="6623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9A145-11B4-4254-A379-BBC386A8CCB3}" type="datetimeFigureOut">
              <a:rPr lang="fr-FR" smtClean="0"/>
              <a:t>23/01/2025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ACAE4-058B-443C-A238-314BFB2592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9109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pechavyenergiebois" TargetMode="External"/><Relationship Id="rId13" Type="http://schemas.openxmlformats.org/officeDocument/2006/relationships/image" Target="../media/image9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hyperlink" Target="https://www.youtube.com/@groupepechavy4771/shorts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image" Target="../media/image4.JPG"/><Relationship Id="rId10" Type="http://schemas.openxmlformats.org/officeDocument/2006/relationships/hyperlink" Target="https://www.linkedin.com/company/pechavy-energie-bois/" TargetMode="External"/><Relationship Id="rId4" Type="http://schemas.openxmlformats.org/officeDocument/2006/relationships/image" Target="../media/image3.JP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D65B4C1B-9D3E-4DA0-BAE1-E625F89DCA86}"/>
              </a:ext>
            </a:extLst>
          </p:cNvPr>
          <p:cNvSpPr txBox="1"/>
          <p:nvPr/>
        </p:nvSpPr>
        <p:spPr>
          <a:xfrm>
            <a:off x="407281" y="1898230"/>
            <a:ext cx="4323109" cy="3235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265" dirty="0">
                <a:solidFill>
                  <a:srgbClr val="004000"/>
                </a:solidFill>
                <a:latin typeface="Stencil" panose="040409050D0802020404" pitchFamily="82" charset="0"/>
              </a:rPr>
              <a:t>Les + du granulé de bois en vrac</a:t>
            </a:r>
            <a:endParaRPr lang="fr-FR" sz="1265" dirty="0">
              <a:solidFill>
                <a:srgbClr val="004000"/>
              </a:solidFill>
              <a:latin typeface="Pluto Sans Light" panose="02000000000000000000" pitchFamily="50" charset="0"/>
            </a:endParaRPr>
          </a:p>
          <a:p>
            <a:pPr algn="just"/>
            <a:endParaRPr lang="fr-FR" sz="1159" b="1" dirty="0">
              <a:solidFill>
                <a:srgbClr val="004000"/>
              </a:solidFill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pPr marL="180674" indent="-180674" algn="just"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rgbClr val="0033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Granulés de bois 100% résineux fabriqués en France. </a:t>
            </a:r>
          </a:p>
          <a:p>
            <a:pPr marL="180674" indent="-180674" algn="just"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rgbClr val="0033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Granulés Certifiés DIN plus et EN plus </a:t>
            </a:r>
          </a:p>
          <a:p>
            <a:pPr marL="180674" indent="-180674" algn="just"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rgbClr val="0033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Bois issus de forêts françaises</a:t>
            </a:r>
            <a:r>
              <a:rPr lang="fr-FR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, situées à proximité du site de fabrication </a:t>
            </a:r>
          </a:p>
          <a:p>
            <a:pPr marL="180674" indent="-180674" algn="just">
              <a:buFont typeface="Wingdings" panose="05000000000000000000" pitchFamily="2" charset="2"/>
              <a:buChar char="ü"/>
            </a:pPr>
            <a:r>
              <a:rPr lang="fr-FR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Fabriqué à partir de coproduits de la filière bois : sciure et copeaux </a:t>
            </a:r>
          </a:p>
          <a:p>
            <a:pPr marL="180674" indent="-180674" algn="just">
              <a:buFont typeface="Wingdings" panose="05000000000000000000" pitchFamily="2" charset="2"/>
              <a:buChar char="ü"/>
            </a:pPr>
            <a:r>
              <a:rPr lang="fr-FR" sz="12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Sciure compactée à très haute pression permettent l’agglomération du granulé grâce à la lignine et la cellulose naturellement présentes</a:t>
            </a:r>
          </a:p>
          <a:p>
            <a:pPr marL="180674" indent="-180674" algn="just"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rgbClr val="0033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Sans liant chimique, ni colle, matière synthétique ou laque</a:t>
            </a:r>
          </a:p>
          <a:p>
            <a:pPr marL="180674" indent="-180674" algn="just"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rgbClr val="0033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Granulés de bois en vrac livrés par camion souffleur avec système de pesée embraquée et aspirateur autonome de fines </a:t>
            </a:r>
          </a:p>
          <a:p>
            <a:pPr marL="180674" indent="-180674" algn="just">
              <a:buFont typeface="Wingdings" panose="05000000000000000000" pitchFamily="2" charset="2"/>
              <a:buChar char="ü"/>
            </a:pPr>
            <a:r>
              <a:rPr lang="fr-FR" sz="1200" dirty="0">
                <a:solidFill>
                  <a:srgbClr val="0033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Livraison dès 2 tonnes sur 9 départements du grand Sud Ouest : 24, 31, 32, 33, 40, 46, 47, 81, 81, 82</a:t>
            </a:r>
            <a:endParaRPr lang="fr-FR" sz="12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90CC88C-60BA-4779-8B9B-D216E1F15782}"/>
              </a:ext>
            </a:extLst>
          </p:cNvPr>
          <p:cNvSpPr txBox="1"/>
          <p:nvPr/>
        </p:nvSpPr>
        <p:spPr>
          <a:xfrm>
            <a:off x="3566885" y="395709"/>
            <a:ext cx="3648769" cy="416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2108" dirty="0">
                <a:latin typeface="Stencil" panose="040409050D0802020404" pitchFamily="82" charset="0"/>
              </a:rPr>
              <a:t>FICHE PRODUIT</a:t>
            </a:r>
          </a:p>
        </p:txBody>
      </p:sp>
      <p:graphicFrame>
        <p:nvGraphicFramePr>
          <p:cNvPr id="10" name="Tableau 10">
            <a:extLst>
              <a:ext uri="{FF2B5EF4-FFF2-40B4-BE49-F238E27FC236}">
                <a16:creationId xmlns:a16="http://schemas.microsoft.com/office/drawing/2014/main" id="{A502C24B-4B80-4F2D-8963-617DF7669A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863419"/>
              </p:ext>
            </p:extLst>
          </p:nvPr>
        </p:nvGraphicFramePr>
        <p:xfrm>
          <a:off x="410875" y="5930934"/>
          <a:ext cx="6804779" cy="22492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0186">
                  <a:extLst>
                    <a:ext uri="{9D8B030D-6E8A-4147-A177-3AD203B41FA5}">
                      <a16:colId xmlns:a16="http://schemas.microsoft.com/office/drawing/2014/main" val="741512723"/>
                    </a:ext>
                  </a:extLst>
                </a:gridCol>
                <a:gridCol w="1865363">
                  <a:extLst>
                    <a:ext uri="{9D8B030D-6E8A-4147-A177-3AD203B41FA5}">
                      <a16:colId xmlns:a16="http://schemas.microsoft.com/office/drawing/2014/main" val="495623282"/>
                    </a:ext>
                  </a:extLst>
                </a:gridCol>
                <a:gridCol w="1586950">
                  <a:extLst>
                    <a:ext uri="{9D8B030D-6E8A-4147-A177-3AD203B41FA5}">
                      <a16:colId xmlns:a16="http://schemas.microsoft.com/office/drawing/2014/main" val="2000125001"/>
                    </a:ext>
                  </a:extLst>
                </a:gridCol>
                <a:gridCol w="1522280">
                  <a:extLst>
                    <a:ext uri="{9D8B030D-6E8A-4147-A177-3AD203B41FA5}">
                      <a16:colId xmlns:a16="http://schemas.microsoft.com/office/drawing/2014/main" val="3884252228"/>
                    </a:ext>
                  </a:extLst>
                </a:gridCol>
              </a:tblGrid>
              <a:tr h="475638">
                <a:tc>
                  <a:txBody>
                    <a:bodyPr/>
                    <a:lstStyle/>
                    <a:p>
                      <a:pPr marL="0" algn="ctr" defTabSz="755934" rtl="0" eaLnBrk="1" latinLnBrk="0" hangingPunct="1">
                        <a:lnSpc>
                          <a:spcPct val="250000"/>
                        </a:lnSpc>
                      </a:pPr>
                      <a:r>
                        <a:rPr lang="fr-FR" sz="800" b="0" i="0" u="none" strike="noStrike" kern="1200" baseline="0" dirty="0">
                          <a:solidFill>
                            <a:srgbClr val="004000"/>
                          </a:solidFill>
                          <a:latin typeface="Stencil" panose="040409050D0802020404" pitchFamily="82" charset="0"/>
                          <a:ea typeface="+mn-ea"/>
                          <a:cs typeface="+mn-cs"/>
                        </a:rPr>
                        <a:t>Caractéristiques</a:t>
                      </a: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l" defTabSz="755934" rtl="0" eaLnBrk="1" latinLnBrk="0" hangingPunct="1"/>
                      <a:endParaRPr lang="fr-FR" sz="800" b="0" i="0" u="none" strike="noStrike" kern="1200" baseline="0" dirty="0">
                        <a:solidFill>
                          <a:srgbClr val="004000"/>
                        </a:solidFill>
                        <a:latin typeface="Stencil" panose="040409050D0802020404" pitchFamily="82" charset="0"/>
                        <a:ea typeface="+mn-ea"/>
                        <a:cs typeface="+mn-cs"/>
                      </a:endParaRP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755934" rtl="0" eaLnBrk="1" latinLnBrk="0" hangingPunct="1">
                        <a:lnSpc>
                          <a:spcPct val="250000"/>
                        </a:lnSpc>
                      </a:pPr>
                      <a:r>
                        <a:rPr lang="fr-FR" sz="800" b="0" i="0" u="none" strike="noStrike" kern="1200" baseline="0" dirty="0">
                          <a:solidFill>
                            <a:srgbClr val="004000"/>
                          </a:solidFill>
                          <a:latin typeface="Stencil" panose="040409050D0802020404" pitchFamily="82" charset="0"/>
                          <a:ea typeface="+mn-ea"/>
                          <a:cs typeface="+mn-cs"/>
                        </a:rPr>
                        <a:t>EXIGNECES EN PLUS</a:t>
                      </a: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</a:pPr>
                      <a:r>
                        <a:rPr lang="fr-FR" sz="800" b="0" i="0" u="none" strike="noStrike" kern="1200" baseline="0" dirty="0">
                          <a:solidFill>
                            <a:srgbClr val="004000"/>
                          </a:solidFill>
                          <a:latin typeface="Stencil" panose="040409050D0802020404" pitchFamily="82" charset="0"/>
                          <a:ea typeface="+mn-ea"/>
                          <a:cs typeface="+mn-cs"/>
                        </a:rPr>
                        <a:t>Exigences DIN plus</a:t>
                      </a: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2310077"/>
                  </a:ext>
                </a:extLst>
              </a:tr>
              <a:tr h="203778">
                <a:tc>
                  <a:txBody>
                    <a:bodyPr/>
                    <a:lstStyle/>
                    <a:p>
                      <a:pPr algn="l"/>
                      <a:r>
                        <a:rPr lang="fr-FR" sz="700" b="0" i="0" u="none" strike="noStrike" baseline="0" dirty="0">
                          <a:solidFill>
                            <a:srgbClr val="0040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Diamètre</a:t>
                      </a:r>
                      <a:endParaRPr lang="fr-FR" sz="700" b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i="0" u="none" strike="noStrike" baseline="0" dirty="0">
                          <a:solidFill>
                            <a:sysClr val="windowText" lastClr="0000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6 mm ± 1 mm</a:t>
                      </a: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i="0" u="none" strike="noStrike" baseline="0" dirty="0">
                          <a:solidFill>
                            <a:sysClr val="windowText" lastClr="0000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6 mm ± 1 mm</a:t>
                      </a: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i="0" u="none" strike="noStrike" baseline="0" dirty="0">
                          <a:solidFill>
                            <a:sysClr val="windowText" lastClr="0000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6 mm ± 1 mm</a:t>
                      </a: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5773047"/>
                  </a:ext>
                </a:extLst>
              </a:tr>
              <a:tr h="180532">
                <a:tc>
                  <a:txBody>
                    <a:bodyPr/>
                    <a:lstStyle/>
                    <a:p>
                      <a:pPr algn="l"/>
                      <a:r>
                        <a:rPr lang="fr-FR" sz="700" b="0" i="0" u="none" strike="noStrike" baseline="0" dirty="0">
                          <a:solidFill>
                            <a:srgbClr val="0040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Longueur*</a:t>
                      </a:r>
                      <a:endParaRPr lang="fr-FR" sz="700" b="0" dirty="0"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700" b="0" dirty="0">
                          <a:solidFill>
                            <a:sysClr val="windowText" lastClr="000000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3,15 ≤ L ≤ 40 mm</a:t>
                      </a:r>
                    </a:p>
                  </a:txBody>
                  <a:tcPr marL="72273" marR="72273" marT="0" marB="0"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700" b="0" dirty="0">
                          <a:solidFill>
                            <a:sysClr val="windowText" lastClr="000000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3,15 ≤ L ≤ 40 mm</a:t>
                      </a:r>
                    </a:p>
                  </a:txBody>
                  <a:tcPr marL="72273" marR="72273" marT="0" marB="0"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700" b="0" dirty="0">
                          <a:solidFill>
                            <a:sysClr val="windowText" lastClr="000000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3,15 ≤ L ≤ 40 mm</a:t>
                      </a:r>
                    </a:p>
                  </a:txBody>
                  <a:tcPr marL="72273" marR="72273" marT="0" marB="0" anchor="ctr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94946647"/>
                  </a:ext>
                </a:extLst>
              </a:tr>
              <a:tr h="18053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i="0" u="none" strike="noStrike" baseline="0" dirty="0">
                          <a:solidFill>
                            <a:srgbClr val="0040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Taux d’humidité</a:t>
                      </a: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dirty="0">
                          <a:solidFill>
                            <a:sysClr val="windowText" lastClr="000000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&lt; </a:t>
                      </a:r>
                      <a:r>
                        <a:rPr lang="fr-FR" sz="700" b="0" i="0" u="none" strike="noStrike" baseline="0" dirty="0">
                          <a:solidFill>
                            <a:sysClr val="windowText" lastClr="000000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10</a:t>
                      </a:r>
                      <a:r>
                        <a:rPr lang="fr-FR" sz="700" b="0" i="0" u="none" strike="noStrike" baseline="0" dirty="0">
                          <a:solidFill>
                            <a:sysClr val="windowText" lastClr="0000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 %</a:t>
                      </a: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dirty="0">
                          <a:solidFill>
                            <a:sysClr val="windowText" lastClr="000000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&lt; </a:t>
                      </a:r>
                      <a:r>
                        <a:rPr lang="fr-FR" sz="700" b="0" i="0" u="none" strike="noStrike" baseline="0" dirty="0">
                          <a:solidFill>
                            <a:sysClr val="windowText" lastClr="000000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10</a:t>
                      </a:r>
                      <a:r>
                        <a:rPr lang="fr-FR" sz="700" b="0" i="0" u="none" strike="noStrike" baseline="0" dirty="0">
                          <a:solidFill>
                            <a:sysClr val="windowText" lastClr="0000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 %</a:t>
                      </a: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dirty="0">
                          <a:solidFill>
                            <a:sysClr val="windowText" lastClr="000000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&lt; </a:t>
                      </a:r>
                      <a:r>
                        <a:rPr lang="fr-FR" sz="700" b="0" i="0" u="none" strike="noStrike" baseline="0" dirty="0">
                          <a:solidFill>
                            <a:sysClr val="windowText" lastClr="000000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10</a:t>
                      </a:r>
                      <a:r>
                        <a:rPr lang="fr-FR" sz="700" b="0" i="0" u="none" strike="noStrike" baseline="0" dirty="0">
                          <a:solidFill>
                            <a:sysClr val="windowText" lastClr="0000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 %</a:t>
                      </a: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49029749"/>
                  </a:ext>
                </a:extLst>
              </a:tr>
              <a:tr h="18053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i="0" u="none" strike="noStrike" baseline="0" dirty="0">
                          <a:solidFill>
                            <a:srgbClr val="0040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Taux de cendre </a:t>
                      </a: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dirty="0">
                          <a:solidFill>
                            <a:sysClr val="windowText" lastClr="000000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≤  </a:t>
                      </a:r>
                      <a:r>
                        <a:rPr kumimoji="0" lang="fr-F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Segoe UI Symbol" panose="020B0502040204020203" pitchFamily="34" charset="0"/>
                          <a:ea typeface="Segoe UI Symbol" panose="020B0502040204020203" pitchFamily="34" charset="0"/>
                          <a:cs typeface="+mn-cs"/>
                        </a:rPr>
                        <a:t>0,6 %  </a:t>
                      </a: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dirty="0">
                          <a:solidFill>
                            <a:sysClr val="windowText" lastClr="000000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≤  </a:t>
                      </a:r>
                      <a:r>
                        <a:rPr kumimoji="0" lang="fr-F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Segoe UI Symbol" panose="020B0502040204020203" pitchFamily="34" charset="0"/>
                          <a:ea typeface="Segoe UI Symbol" panose="020B0502040204020203" pitchFamily="34" charset="0"/>
                          <a:cs typeface="+mn-cs"/>
                        </a:rPr>
                        <a:t>0,6 %  </a:t>
                      </a: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dirty="0">
                          <a:solidFill>
                            <a:sysClr val="windowText" lastClr="000000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≤  </a:t>
                      </a:r>
                      <a:r>
                        <a:rPr kumimoji="0" lang="fr-F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Segoe UI Symbol" panose="020B0502040204020203" pitchFamily="34" charset="0"/>
                          <a:ea typeface="Segoe UI Symbol" panose="020B0502040204020203" pitchFamily="34" charset="0"/>
                          <a:cs typeface="+mn-cs"/>
                        </a:rPr>
                        <a:t>0,6 %  </a:t>
                      </a: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0022522"/>
                  </a:ext>
                </a:extLst>
              </a:tr>
              <a:tr h="20122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i="0" u="none" strike="noStrike" baseline="0" dirty="0">
                          <a:solidFill>
                            <a:srgbClr val="0040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Résistance mécanique/Durabilité</a:t>
                      </a: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Segoe UI Symbol" panose="020B0502040204020203" pitchFamily="34" charset="0"/>
                          <a:ea typeface="Segoe UI Symbol" panose="020B0502040204020203" pitchFamily="34" charset="0"/>
                          <a:cs typeface="+mn-cs"/>
                        </a:rPr>
                        <a:t> </a:t>
                      </a:r>
                      <a:r>
                        <a:rPr lang="fr-FR" sz="700" b="0" dirty="0">
                          <a:solidFill>
                            <a:sysClr val="windowText" lastClr="000000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≥ </a:t>
                      </a:r>
                      <a:r>
                        <a:rPr kumimoji="0" lang="fr-F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Segoe UI Symbol" panose="020B0502040204020203" pitchFamily="34" charset="0"/>
                          <a:ea typeface="Segoe UI Symbol" panose="020B0502040204020203" pitchFamily="34" charset="0"/>
                          <a:cs typeface="+mn-cs"/>
                        </a:rPr>
                        <a:t>98 %</a:t>
                      </a: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Segoe UI Symbol" panose="020B0502040204020203" pitchFamily="34" charset="0"/>
                          <a:ea typeface="Segoe UI Symbol" panose="020B0502040204020203" pitchFamily="34" charset="0"/>
                          <a:cs typeface="+mn-cs"/>
                        </a:rPr>
                        <a:t> </a:t>
                      </a:r>
                      <a:r>
                        <a:rPr lang="fr-FR" sz="700" b="0" dirty="0">
                          <a:solidFill>
                            <a:sysClr val="windowText" lastClr="000000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≥ </a:t>
                      </a:r>
                      <a:r>
                        <a:rPr kumimoji="0" lang="fr-F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Segoe UI Symbol" panose="020B0502040204020203" pitchFamily="34" charset="0"/>
                          <a:ea typeface="Segoe UI Symbol" panose="020B0502040204020203" pitchFamily="34" charset="0"/>
                          <a:cs typeface="+mn-cs"/>
                        </a:rPr>
                        <a:t>98 %</a:t>
                      </a: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Segoe UI Symbol" panose="020B0502040204020203" pitchFamily="34" charset="0"/>
                          <a:ea typeface="Segoe UI Symbol" panose="020B0502040204020203" pitchFamily="34" charset="0"/>
                          <a:cs typeface="+mn-cs"/>
                        </a:rPr>
                        <a:t> </a:t>
                      </a:r>
                      <a:r>
                        <a:rPr lang="fr-FR" sz="700" b="0" dirty="0">
                          <a:solidFill>
                            <a:sysClr val="windowText" lastClr="000000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≥ </a:t>
                      </a:r>
                      <a:r>
                        <a:rPr kumimoji="0" lang="fr-F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Segoe UI Symbol" panose="020B0502040204020203" pitchFamily="34" charset="0"/>
                          <a:ea typeface="Segoe UI Symbol" panose="020B0502040204020203" pitchFamily="34" charset="0"/>
                          <a:cs typeface="+mn-cs"/>
                        </a:rPr>
                        <a:t>97,5 %</a:t>
                      </a: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32951290"/>
                  </a:ext>
                </a:extLst>
              </a:tr>
              <a:tr h="18053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i="0" u="none" strike="noStrike" baseline="0" dirty="0">
                          <a:solidFill>
                            <a:srgbClr val="0040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Taux de fines*</a:t>
                      </a: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dirty="0">
                          <a:solidFill>
                            <a:sysClr val="windowText" lastClr="000000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&lt; </a:t>
                      </a:r>
                      <a:r>
                        <a:rPr kumimoji="0" lang="fr-F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Segoe UI Symbol" panose="020B0502040204020203" pitchFamily="34" charset="0"/>
                          <a:ea typeface="Segoe UI Symbol" panose="020B0502040204020203" pitchFamily="34" charset="0"/>
                          <a:cs typeface="+mn-cs"/>
                        </a:rPr>
                        <a:t>1 %</a:t>
                      </a: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dirty="0">
                          <a:solidFill>
                            <a:sysClr val="windowText" lastClr="000000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&lt; </a:t>
                      </a:r>
                      <a:r>
                        <a:rPr kumimoji="0" lang="fr-F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Segoe UI Symbol" panose="020B0502040204020203" pitchFamily="34" charset="0"/>
                          <a:ea typeface="Segoe UI Symbol" panose="020B0502040204020203" pitchFamily="34" charset="0"/>
                          <a:cs typeface="+mn-cs"/>
                        </a:rPr>
                        <a:t>1 %</a:t>
                      </a: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dirty="0">
                          <a:solidFill>
                            <a:sysClr val="windowText" lastClr="000000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&lt; </a:t>
                      </a:r>
                      <a:r>
                        <a:rPr kumimoji="0" lang="fr-FR" sz="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Segoe UI Symbol" panose="020B0502040204020203" pitchFamily="34" charset="0"/>
                          <a:ea typeface="Segoe UI Symbol" panose="020B0502040204020203" pitchFamily="34" charset="0"/>
                          <a:cs typeface="+mn-cs"/>
                        </a:rPr>
                        <a:t>1 %</a:t>
                      </a: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71408161"/>
                  </a:ext>
                </a:extLst>
              </a:tr>
              <a:tr h="24828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i="0" u="none" strike="noStrike" baseline="0" dirty="0">
                          <a:solidFill>
                            <a:srgbClr val="0040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Pouvoir calorifique *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500" b="0" i="0" u="none" strike="noStrike" baseline="0" dirty="0">
                          <a:solidFill>
                            <a:srgbClr val="0040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PCI sur brut</a:t>
                      </a: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700" b="0" dirty="0">
                          <a:solidFill>
                            <a:sysClr val="windowText" lastClr="000000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≥ </a:t>
                      </a:r>
                      <a:r>
                        <a:rPr lang="fr-FR" sz="700" b="0" i="0" u="none" strike="noStrike" baseline="0" dirty="0">
                          <a:solidFill>
                            <a:sysClr val="windowText" lastClr="0000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4,6 kWh/kg </a:t>
                      </a:r>
                      <a:r>
                        <a:rPr lang="fr-FR" sz="700" b="0" dirty="0">
                          <a:solidFill>
                            <a:sysClr val="windowText" lastClr="000000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≤ PCI ≤ 5,3 kWh/kg</a:t>
                      </a:r>
                      <a:endParaRPr lang="fr-FR" sz="700" b="0" dirty="0">
                        <a:solidFill>
                          <a:sysClr val="windowText" lastClr="000000"/>
                        </a:solidFill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700" b="0" dirty="0">
                          <a:solidFill>
                            <a:sysClr val="windowText" lastClr="000000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≥ </a:t>
                      </a:r>
                      <a:r>
                        <a:rPr lang="fr-FR" sz="700" b="0" i="0" u="none" strike="noStrike" baseline="0" dirty="0">
                          <a:solidFill>
                            <a:sysClr val="windowText" lastClr="0000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4,6 kWh/kg</a:t>
                      </a:r>
                      <a:endParaRPr lang="fr-FR" sz="700" b="0" dirty="0">
                        <a:solidFill>
                          <a:sysClr val="windowText" lastClr="000000"/>
                        </a:solidFill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700" b="0" dirty="0">
                          <a:solidFill>
                            <a:sysClr val="windowText" lastClr="000000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≥ </a:t>
                      </a:r>
                      <a:r>
                        <a:rPr lang="fr-FR" sz="700" b="0" i="0" u="none" strike="noStrike" baseline="0" dirty="0">
                          <a:solidFill>
                            <a:sysClr val="windowText" lastClr="0000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4,6 kWh/kg</a:t>
                      </a:r>
                      <a:endParaRPr lang="fr-FR" sz="700" b="0" dirty="0">
                        <a:solidFill>
                          <a:sysClr val="windowText" lastClr="000000"/>
                        </a:solidFill>
                        <a:latin typeface="Segoe UI Symbol" panose="020B0502040204020203" pitchFamily="34" charset="0"/>
                        <a:ea typeface="Segoe UI Symbol" panose="020B0502040204020203" pitchFamily="34" charset="0"/>
                      </a:endParaRP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72840617"/>
                  </a:ext>
                </a:extLst>
              </a:tr>
              <a:tr h="27538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i="0" u="none" strike="noStrike" baseline="0" dirty="0">
                          <a:solidFill>
                            <a:srgbClr val="0040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Densité du vrac</a:t>
                      </a: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i="0" u="none" strike="noStrike" baseline="0" dirty="0">
                          <a:solidFill>
                            <a:sysClr val="windowText" lastClr="0000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 </a:t>
                      </a:r>
                      <a:r>
                        <a:rPr lang="fr-FR" sz="700" b="0" dirty="0">
                          <a:solidFill>
                            <a:sysClr val="windowText" lastClr="000000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≥ </a:t>
                      </a:r>
                      <a:r>
                        <a:rPr lang="fr-FR" sz="700" b="0" i="0" u="none" strike="noStrike" baseline="0" dirty="0">
                          <a:solidFill>
                            <a:sysClr val="windowText" lastClr="0000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600 kg/m3</a:t>
                      </a: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i="0" u="none" strike="noStrike" baseline="0" dirty="0">
                          <a:solidFill>
                            <a:sysClr val="windowText" lastClr="0000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 </a:t>
                      </a:r>
                      <a:r>
                        <a:rPr lang="fr-FR" sz="700" b="0" dirty="0">
                          <a:solidFill>
                            <a:sysClr val="windowText" lastClr="000000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≥ </a:t>
                      </a:r>
                      <a:r>
                        <a:rPr lang="fr-FR" sz="700" b="0" i="0" u="none" strike="noStrike" baseline="0" dirty="0">
                          <a:solidFill>
                            <a:sysClr val="windowText" lastClr="0000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600 kg/m3</a:t>
                      </a: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700" b="0" i="0" u="none" strike="noStrike" baseline="0" dirty="0">
                          <a:solidFill>
                            <a:sysClr val="windowText" lastClr="0000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 </a:t>
                      </a:r>
                      <a:r>
                        <a:rPr lang="fr-FR" sz="700" b="0" dirty="0">
                          <a:solidFill>
                            <a:sysClr val="windowText" lastClr="000000"/>
                          </a:solidFill>
                          <a:effectLst/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≥ </a:t>
                      </a:r>
                      <a:r>
                        <a:rPr lang="fr-FR" sz="700" b="0" i="0" u="none" strike="noStrike" baseline="0" dirty="0">
                          <a:solidFill>
                            <a:sysClr val="windowText" lastClr="000000"/>
                          </a:solidFill>
                          <a:latin typeface="Segoe UI Symbol" panose="020B0502040204020203" pitchFamily="34" charset="0"/>
                          <a:ea typeface="Segoe UI Symbol" panose="020B0502040204020203" pitchFamily="34" charset="0"/>
                        </a:rPr>
                        <a:t>600 kg/m3</a:t>
                      </a:r>
                    </a:p>
                  </a:txBody>
                  <a:tcPr marL="96364" marR="96364" marT="48182" marB="48182">
                    <a:lnL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62455570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38C7A105-D52F-4094-912F-E6779C96C038}"/>
              </a:ext>
            </a:extLst>
          </p:cNvPr>
          <p:cNvSpPr txBox="1"/>
          <p:nvPr/>
        </p:nvSpPr>
        <p:spPr>
          <a:xfrm>
            <a:off x="1801490" y="751212"/>
            <a:ext cx="5460609" cy="579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1897"/>
              </a:lnSpc>
            </a:pPr>
            <a:r>
              <a:rPr lang="fr-FR" sz="1897" dirty="0" err="1">
                <a:solidFill>
                  <a:srgbClr val="004000"/>
                </a:solidFill>
                <a:latin typeface="Stencil" panose="040409050D0802020404" pitchFamily="82" charset="0"/>
              </a:rPr>
              <a:t>GRANULés</a:t>
            </a:r>
            <a:r>
              <a:rPr lang="fr-FR" sz="1897" dirty="0">
                <a:solidFill>
                  <a:srgbClr val="004000"/>
                </a:solidFill>
                <a:latin typeface="Stencil" panose="040409050D0802020404" pitchFamily="82" charset="0"/>
              </a:rPr>
              <a:t> de bois </a:t>
            </a:r>
          </a:p>
          <a:p>
            <a:pPr algn="r">
              <a:lnSpc>
                <a:spcPts val="1897"/>
              </a:lnSpc>
            </a:pPr>
            <a:r>
              <a:rPr lang="fr-FR" sz="1686" dirty="0">
                <a:latin typeface="Stencil" panose="040409050D0802020404" pitchFamily="82" charset="0"/>
              </a:rPr>
              <a:t> VRAC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2E7AB61E-89D9-416B-B05F-E187B4D80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88" y="84604"/>
            <a:ext cx="3258252" cy="1333217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AFA74AD3-2034-4756-9FD2-EE77AF9753B7}"/>
              </a:ext>
            </a:extLst>
          </p:cNvPr>
          <p:cNvSpPr/>
          <p:nvPr/>
        </p:nvSpPr>
        <p:spPr>
          <a:xfrm>
            <a:off x="-107230" y="9668243"/>
            <a:ext cx="7805459" cy="83022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529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A20B5B5-BA7B-48A2-9C93-09E8B22093AA}"/>
              </a:ext>
            </a:extLst>
          </p:cNvPr>
          <p:cNvSpPr txBox="1"/>
          <p:nvPr/>
        </p:nvSpPr>
        <p:spPr>
          <a:xfrm>
            <a:off x="3118229" y="9907558"/>
            <a:ext cx="1926866" cy="4330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738" dirty="0">
                <a:solidFill>
                  <a:schemeClr val="bg1"/>
                </a:solidFill>
                <a:latin typeface="PlutoSansLight" panose="02000000000000000000" pitchFamily="50" charset="0"/>
              </a:rPr>
              <a:t>LE PASSAGE D’AGEN (47520)</a:t>
            </a:r>
          </a:p>
          <a:p>
            <a:pPr algn="l"/>
            <a:r>
              <a:rPr lang="fr-FR" sz="738" dirty="0">
                <a:solidFill>
                  <a:schemeClr val="bg1"/>
                </a:solidFill>
                <a:latin typeface="PlutoSansLight" panose="02000000000000000000" pitchFamily="50" charset="0"/>
              </a:rPr>
              <a:t>ZI le </a:t>
            </a:r>
            <a:r>
              <a:rPr lang="fr-FR" sz="738" dirty="0" err="1">
                <a:solidFill>
                  <a:schemeClr val="bg1"/>
                </a:solidFill>
                <a:latin typeface="PlutoSansLight" panose="02000000000000000000" pitchFamily="50" charset="0"/>
              </a:rPr>
              <a:t>Treil</a:t>
            </a:r>
            <a:r>
              <a:rPr lang="fr-FR" sz="738" dirty="0">
                <a:solidFill>
                  <a:schemeClr val="bg1"/>
                </a:solidFill>
                <a:latin typeface="PlutoSansLight" panose="02000000000000000000" pitchFamily="50" charset="0"/>
              </a:rPr>
              <a:t> - 612 Avenue du Bruilhois</a:t>
            </a:r>
          </a:p>
          <a:p>
            <a:pPr algn="l"/>
            <a:r>
              <a:rPr lang="de-DE" sz="738" dirty="0">
                <a:solidFill>
                  <a:schemeClr val="bg1"/>
                </a:solidFill>
                <a:latin typeface="PlutoSansLight" panose="02000000000000000000" pitchFamily="50" charset="0"/>
              </a:rPr>
              <a:t>Tel : 05 53 47 04 66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D745550-0219-436E-BD41-C25AAB761789}"/>
              </a:ext>
            </a:extLst>
          </p:cNvPr>
          <p:cNvSpPr txBox="1"/>
          <p:nvPr/>
        </p:nvSpPr>
        <p:spPr>
          <a:xfrm>
            <a:off x="4955579" y="9898274"/>
            <a:ext cx="2655589" cy="4330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738" dirty="0">
                <a:solidFill>
                  <a:schemeClr val="bg1"/>
                </a:solidFill>
                <a:latin typeface="PlutoSansLight" panose="02000000000000000000" pitchFamily="50" charset="0"/>
              </a:rPr>
              <a:t>BASSENS (33530)</a:t>
            </a:r>
          </a:p>
          <a:p>
            <a:pPr algn="l"/>
            <a:r>
              <a:rPr lang="fr-FR" sz="738" dirty="0">
                <a:solidFill>
                  <a:schemeClr val="bg1"/>
                </a:solidFill>
                <a:latin typeface="PlutoSansLight" panose="02000000000000000000" pitchFamily="50" charset="0"/>
              </a:rPr>
              <a:t>ZI les Deux </a:t>
            </a:r>
            <a:r>
              <a:rPr lang="fr-FR" sz="738" dirty="0" err="1">
                <a:solidFill>
                  <a:schemeClr val="bg1"/>
                </a:solidFill>
                <a:latin typeface="PlutoSansLight" panose="02000000000000000000" pitchFamily="50" charset="0"/>
              </a:rPr>
              <a:t>Esteys</a:t>
            </a:r>
            <a:r>
              <a:rPr lang="fr-FR" sz="738" dirty="0">
                <a:solidFill>
                  <a:schemeClr val="bg1"/>
                </a:solidFill>
                <a:latin typeface="PlutoSansLight" panose="02000000000000000000" pitchFamily="50" charset="0"/>
              </a:rPr>
              <a:t> - Nouvelle route d’Ambès</a:t>
            </a:r>
          </a:p>
          <a:p>
            <a:pPr algn="l"/>
            <a:r>
              <a:rPr lang="de-DE" sz="738" dirty="0">
                <a:solidFill>
                  <a:schemeClr val="bg1"/>
                </a:solidFill>
                <a:latin typeface="PlutoSansLight" panose="02000000000000000000" pitchFamily="50" charset="0"/>
              </a:rPr>
              <a:t>Tel : 05 64 37 29 78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AB324B2-B188-445E-96D0-FF15470FAFC6}"/>
              </a:ext>
            </a:extLst>
          </p:cNvPr>
          <p:cNvSpPr txBox="1"/>
          <p:nvPr/>
        </p:nvSpPr>
        <p:spPr>
          <a:xfrm>
            <a:off x="3118228" y="9757070"/>
            <a:ext cx="679223" cy="22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843" dirty="0">
                <a:solidFill>
                  <a:schemeClr val="bg1"/>
                </a:solidFill>
                <a:latin typeface="Stencil" panose="040409050D0802020404" pitchFamily="82" charset="0"/>
              </a:rPr>
              <a:t>SITES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009692CF-CEAF-48A2-9B18-0623B8E42F21}"/>
              </a:ext>
            </a:extLst>
          </p:cNvPr>
          <p:cNvSpPr txBox="1"/>
          <p:nvPr/>
        </p:nvSpPr>
        <p:spPr>
          <a:xfrm>
            <a:off x="438936" y="8598198"/>
            <a:ext cx="5749700" cy="335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527" i="1" dirty="0">
                <a:latin typeface="PlutoSansLight" panose="02000000000000000000" pitchFamily="50" charset="0"/>
              </a:rPr>
              <a:t>*Longueur :  La quantité de granulés dont la longueur est comprise entre 40 mm et 45 mm ne peut excéder 1% en masse </a:t>
            </a:r>
          </a:p>
          <a:p>
            <a:pPr algn="l"/>
            <a:r>
              <a:rPr lang="fr-FR" sz="527" i="1" dirty="0">
                <a:latin typeface="PlutoSansLight" panose="02000000000000000000" pitchFamily="50" charset="0"/>
              </a:rPr>
              <a:t>*Taux de fines : taux de poussières, valeur pour les sacs inferieurs à 20kg</a:t>
            </a:r>
          </a:p>
          <a:p>
            <a:pPr algn="l"/>
            <a:r>
              <a:rPr lang="fr-FR" sz="527" i="1" dirty="0">
                <a:latin typeface="PlutoSansLight" panose="02000000000000000000" pitchFamily="50" charset="0"/>
              </a:rPr>
              <a:t>* PCI : Pouvoir Calorifique Inferieur, mesure la chaleur produite par le combustible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9845E9A4-8B6D-4619-B5ED-0DB657018241}"/>
              </a:ext>
            </a:extLst>
          </p:cNvPr>
          <p:cNvSpPr txBox="1"/>
          <p:nvPr/>
        </p:nvSpPr>
        <p:spPr>
          <a:xfrm>
            <a:off x="438936" y="5495047"/>
            <a:ext cx="7042231" cy="270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59" dirty="0">
                <a:solidFill>
                  <a:srgbClr val="003300"/>
                </a:solidFill>
                <a:latin typeface="Stencil" panose="040409050D0802020404" pitchFamily="82" charset="0"/>
              </a:rPr>
              <a:t>Granulés de bois haute performance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D934C0B-6030-48E1-A42C-3C1AC7DAC459}"/>
              </a:ext>
            </a:extLst>
          </p:cNvPr>
          <p:cNvSpPr txBox="1"/>
          <p:nvPr/>
        </p:nvSpPr>
        <p:spPr>
          <a:xfrm>
            <a:off x="2337408" y="9211404"/>
            <a:ext cx="2916185" cy="262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106" dirty="0">
                <a:solidFill>
                  <a:srgbClr val="003300"/>
                </a:solidFill>
                <a:latin typeface="Stencil" panose="040409050D0802020404" pitchFamily="82" charset="0"/>
              </a:rPr>
              <a:t>Plus d’informations sur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8DA59FC-8025-48AB-9B90-8323DB5ABD42}"/>
              </a:ext>
            </a:extLst>
          </p:cNvPr>
          <p:cNvSpPr txBox="1"/>
          <p:nvPr/>
        </p:nvSpPr>
        <p:spPr>
          <a:xfrm>
            <a:off x="1554404" y="9397528"/>
            <a:ext cx="4448626" cy="270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159" b="1" dirty="0">
                <a:latin typeface="PlutoSansLight" panose="02000000000000000000" pitchFamily="50" charset="0"/>
              </a:rPr>
              <a:t>www.pechavy-energie-bois.fr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396293-94DD-7D9C-E28F-5BC74EDB7C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538" y="5947602"/>
            <a:ext cx="1073506" cy="43842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70DA22B-A103-A6CB-17D6-0A4524F060FE}"/>
              </a:ext>
            </a:extLst>
          </p:cNvPr>
          <p:cNvSpPr txBox="1"/>
          <p:nvPr/>
        </p:nvSpPr>
        <p:spPr>
          <a:xfrm>
            <a:off x="309215" y="8358883"/>
            <a:ext cx="59070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Des contrôles qualité sont réalisés de façon hebdomadaire par le fabricant.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C279F24-DFF5-FEBA-4C06-EADF68A6F7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579" y="2357037"/>
            <a:ext cx="2388306" cy="273087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51F88E9-8A9D-13F8-631E-1BD340FA004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8764"/>
          <a:stretch/>
        </p:blipFill>
        <p:spPr>
          <a:xfrm>
            <a:off x="5045095" y="1568038"/>
            <a:ext cx="1568789" cy="660383"/>
          </a:xfrm>
          <a:prstGeom prst="rect">
            <a:avLst/>
          </a:prstGeom>
        </p:spPr>
      </p:pic>
      <p:sp>
        <p:nvSpPr>
          <p:cNvPr id="2" name="AutoShape 2" descr="PEFC, tout connaitre sur ce label - The Good Goo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368" y="1568038"/>
            <a:ext cx="660383" cy="66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age 2" descr="Une image contenant motif, Graphique, carré, pixel&#10;&#10;Description générée automatiquement">
            <a:extLst>
              <a:ext uri="{FF2B5EF4-FFF2-40B4-BE49-F238E27FC236}">
                <a16:creationId xmlns:a16="http://schemas.microsoft.com/office/drawing/2014/main" id="{3D059B7D-6606-3C1F-DEB7-28A3865B1D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78" y="9767022"/>
            <a:ext cx="632665" cy="63266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9EA1D03-DE42-FDBF-8DAF-B3179E570C51}"/>
              </a:ext>
            </a:extLst>
          </p:cNvPr>
          <p:cNvSpPr txBox="1"/>
          <p:nvPr/>
        </p:nvSpPr>
        <p:spPr>
          <a:xfrm>
            <a:off x="1092202" y="9760688"/>
            <a:ext cx="1089256" cy="22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843" dirty="0">
                <a:solidFill>
                  <a:schemeClr val="bg1"/>
                </a:solidFill>
                <a:latin typeface="Stencil" panose="040409050D0802020404" pitchFamily="82" charset="0"/>
              </a:rPr>
              <a:t>Contactez-nous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3936331-0D71-B870-174C-32B7291A1CBB}"/>
              </a:ext>
            </a:extLst>
          </p:cNvPr>
          <p:cNvSpPr txBox="1"/>
          <p:nvPr/>
        </p:nvSpPr>
        <p:spPr>
          <a:xfrm>
            <a:off x="1093403" y="9916053"/>
            <a:ext cx="916811" cy="205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738" dirty="0">
                <a:solidFill>
                  <a:schemeClr val="bg1"/>
                </a:solidFill>
                <a:latin typeface="PlutoSansLight" panose="02000000000000000000" pitchFamily="50" charset="0"/>
              </a:rPr>
              <a:t>pea@pechavy.com</a:t>
            </a:r>
            <a:endParaRPr lang="fr-FR" sz="738" dirty="0">
              <a:solidFill>
                <a:schemeClr val="bg1"/>
              </a:solidFill>
            </a:endParaRPr>
          </a:p>
        </p:txBody>
      </p:sp>
      <p:pic>
        <p:nvPicPr>
          <p:cNvPr id="6" name="Image 5" descr="Une image contenant logo, symbole, Police&#10;&#10;Description générée automatiquement">
            <a:hlinkClick r:id="rId8"/>
            <a:extLst>
              <a:ext uri="{FF2B5EF4-FFF2-40B4-BE49-F238E27FC236}">
                <a16:creationId xmlns:a16="http://schemas.microsoft.com/office/drawing/2014/main" id="{9F41DE35-F6AC-2B41-6444-DA0B512966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724" y="10117611"/>
            <a:ext cx="250983" cy="245980"/>
          </a:xfrm>
          <a:prstGeom prst="rect">
            <a:avLst/>
          </a:prstGeom>
        </p:spPr>
      </p:pic>
      <p:pic>
        <p:nvPicPr>
          <p:cNvPr id="11" name="Image 10" descr="Une image contenant logo, symbole, Graphique, Police&#10;&#10;Description générée automatiquement">
            <a:hlinkClick r:id="rId10"/>
            <a:extLst>
              <a:ext uri="{FF2B5EF4-FFF2-40B4-BE49-F238E27FC236}">
                <a16:creationId xmlns:a16="http://schemas.microsoft.com/office/drawing/2014/main" id="{6C14C6D5-92E3-860D-9E42-B6513F7E49E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724" y="10118720"/>
            <a:ext cx="266317" cy="254518"/>
          </a:xfrm>
          <a:prstGeom prst="rect">
            <a:avLst/>
          </a:prstGeom>
        </p:spPr>
      </p:pic>
      <p:pic>
        <p:nvPicPr>
          <p:cNvPr id="12" name="Image 11" descr="Une image contenant logo, symbole, Graphique, Rectangle&#10;&#10;Description générée automatiquement">
            <a:hlinkClick r:id="rId12"/>
            <a:extLst>
              <a:ext uri="{FF2B5EF4-FFF2-40B4-BE49-F238E27FC236}">
                <a16:creationId xmlns:a16="http://schemas.microsoft.com/office/drawing/2014/main" id="{3FF0C878-0FAC-547E-B5EA-18BFFB609F4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765" y="10109072"/>
            <a:ext cx="257006" cy="254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42208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918</TotalTime>
  <Words>409</Words>
  <Application>Microsoft Office PowerPoint</Application>
  <PresentationFormat>Personnalisé</PresentationFormat>
  <Paragraphs>65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1" baseType="lpstr">
      <vt:lpstr>Microsoft YaHei Light</vt:lpstr>
      <vt:lpstr>Arial</vt:lpstr>
      <vt:lpstr>Calibri</vt:lpstr>
      <vt:lpstr>Calibri Light</vt:lpstr>
      <vt:lpstr>Pluto Sans Light</vt:lpstr>
      <vt:lpstr>PlutoSansLight</vt:lpstr>
      <vt:lpstr>Segoe UI Symbol</vt:lpstr>
      <vt:lpstr>Stencil</vt:lpstr>
      <vt:lpstr>Wingdings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Maïlys MP. Pawlak</dc:creator>
  <cp:lastModifiedBy>Alicia Sabariaut</cp:lastModifiedBy>
  <cp:revision>13</cp:revision>
  <cp:lastPrinted>2024-06-12T14:47:39Z</cp:lastPrinted>
  <dcterms:created xsi:type="dcterms:W3CDTF">2021-09-27T06:50:11Z</dcterms:created>
  <dcterms:modified xsi:type="dcterms:W3CDTF">2025-01-23T07:49:12Z</dcterms:modified>
</cp:coreProperties>
</file>